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89463" y="9194502"/>
            <a:ext cx="974732" cy="190323"/>
            <a:chOff x="0" y="0"/>
            <a:chExt cx="2198440" cy="429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-65571" r="-2715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9725" y="2816343"/>
            <a:ext cx="13990080" cy="4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07"/>
              </a:lnSpc>
            </a:pPr>
            <a:r>
              <a:rPr lang="en-US" sz="10672">
                <a:solidFill>
                  <a:srgbClr val="FFFFFF"/>
                </a:solidFill>
                <a:latin typeface="Open Sauce Light"/>
              </a:rPr>
              <a:t>Truck Drivers Risk </a:t>
            </a:r>
          </a:p>
          <a:p>
            <a:pPr>
              <a:lnSpc>
                <a:spcPts val="12807"/>
              </a:lnSpc>
            </a:pPr>
            <a:r>
              <a:rPr lang="en-US" sz="10672">
                <a:solidFill>
                  <a:srgbClr val="FFFFFF"/>
                </a:solidFill>
                <a:latin typeface="Open Sauce Light"/>
              </a:rPr>
              <a:t>Analysis</a:t>
            </a:r>
          </a:p>
          <a:p>
            <a:pPr>
              <a:lnSpc>
                <a:spcPts val="128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09725" y="1839477"/>
            <a:ext cx="5742280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spc="194">
                <a:solidFill>
                  <a:srgbClr val="FFFFFF"/>
                </a:solidFill>
                <a:latin typeface="Open Sauce"/>
              </a:rPr>
              <a:t>BIG DATA PROJECT</a:t>
            </a:r>
          </a:p>
        </p:txBody>
      </p:sp>
      <p:sp>
        <p:nvSpPr>
          <p:cNvPr name="AutoShape 7" id="7"/>
          <p:cNvSpPr/>
          <p:nvPr/>
        </p:nvSpPr>
        <p:spPr>
          <a:xfrm>
            <a:off x="1609725" y="2621481"/>
            <a:ext cx="54949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4581065" y="7945023"/>
            <a:ext cx="3932005" cy="220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2"/>
              </a:lnSpc>
            </a:pPr>
            <a:r>
              <a:rPr lang="en-US" sz="2717">
                <a:solidFill>
                  <a:srgbClr val="FFFFFF"/>
                </a:solidFill>
                <a:latin typeface="Open Sauce Bold"/>
              </a:rPr>
              <a:t>GROUP 5</a:t>
            </a:r>
          </a:p>
          <a:p>
            <a:pPr>
              <a:lnSpc>
                <a:spcPts val="2362"/>
              </a:lnSpc>
            </a:pPr>
            <a:r>
              <a:rPr lang="en-US" sz="1817">
                <a:solidFill>
                  <a:srgbClr val="FFFFFF"/>
                </a:solidFill>
                <a:latin typeface="Open Sauce Bold"/>
              </a:rPr>
              <a:t>ALLEN DANIEL BASKARAN</a:t>
            </a:r>
          </a:p>
          <a:p>
            <a:pPr>
              <a:lnSpc>
                <a:spcPts val="2362"/>
              </a:lnSpc>
            </a:pPr>
            <a:r>
              <a:rPr lang="en-US" sz="1817">
                <a:solidFill>
                  <a:srgbClr val="FFFFFF"/>
                </a:solidFill>
                <a:latin typeface="Open Sauce Bold"/>
              </a:rPr>
              <a:t>GOVADA KEVIN MICHAEL</a:t>
            </a:r>
          </a:p>
          <a:p>
            <a:pPr>
              <a:lnSpc>
                <a:spcPts val="2362"/>
              </a:lnSpc>
            </a:pPr>
            <a:r>
              <a:rPr lang="en-US" sz="1817">
                <a:solidFill>
                  <a:srgbClr val="FFFFFF"/>
                </a:solidFill>
                <a:latin typeface="Open Sauce Bold"/>
              </a:rPr>
              <a:t>VANDAN RAVAL</a:t>
            </a:r>
          </a:p>
          <a:p>
            <a:pPr>
              <a:lnSpc>
                <a:spcPts val="2362"/>
              </a:lnSpc>
            </a:pPr>
            <a:r>
              <a:rPr lang="en-US" sz="1817">
                <a:solidFill>
                  <a:srgbClr val="FFFFFF"/>
                </a:solidFill>
                <a:latin typeface="Open Sauce Bold"/>
              </a:rPr>
              <a:t>SATHRAVADA ANUSHA</a:t>
            </a:r>
          </a:p>
          <a:p>
            <a:pPr>
              <a:lnSpc>
                <a:spcPts val="2362"/>
              </a:lnSpc>
            </a:pPr>
            <a:r>
              <a:rPr lang="en-US" sz="1817">
                <a:solidFill>
                  <a:srgbClr val="FFFFFF"/>
                </a:solidFill>
                <a:latin typeface="Open Sauce Bold"/>
              </a:rPr>
              <a:t>ZAKI SYED TIHAM</a:t>
            </a:r>
          </a:p>
          <a:p>
            <a:pPr algn="ctr">
              <a:lnSpc>
                <a:spcPts val="23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5502" y="1225620"/>
            <a:ext cx="14016996" cy="8229131"/>
          </a:xfrm>
          <a:custGeom>
            <a:avLst/>
            <a:gdLst/>
            <a:ahLst/>
            <a:cxnLst/>
            <a:rect r="r" b="b" t="t" l="l"/>
            <a:pathLst>
              <a:path h="8229131" w="14016996">
                <a:moveTo>
                  <a:pt x="0" y="0"/>
                </a:moveTo>
                <a:lnTo>
                  <a:pt x="14016996" y="0"/>
                </a:lnTo>
                <a:lnTo>
                  <a:pt x="14016996" y="8229132"/>
                </a:lnTo>
                <a:lnTo>
                  <a:pt x="0" y="8229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995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anva Sans"/>
              </a:rPr>
              <a:t>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5" y="9710010"/>
            <a:ext cx="18288000" cy="57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 Bold Italics"/>
              </a:rPr>
              <a:t>The regression model explains 99% of the variation shown in this data, therefore we will be able to get better understanding of the risk provided, we have total miles and previous events.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29101" y="5133975"/>
            <a:ext cx="1522979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5557612" y="5506946"/>
            <a:ext cx="716325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29101" y="2006283"/>
            <a:ext cx="140826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>
                <a:solidFill>
                  <a:srgbClr val="FBFBFB"/>
                </a:solidFill>
                <a:latin typeface="Open Sauce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0224" y="1901507"/>
            <a:ext cx="475415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THE COMPANY SHOULD CONSIDER REPLACING THE TRUCKS THAT ARE AT HIGH RISK TO IMPROVE SAFETY.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46301" y="2006283"/>
            <a:ext cx="140826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>
                <a:solidFill>
                  <a:srgbClr val="FBFBFB"/>
                </a:solidFill>
                <a:latin typeface="Open Sauce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4748" y="1901507"/>
            <a:ext cx="4754151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THE RISK FACTOR FOR ACCIDENTS DEPENDS NOT ONLY ON THE DRIVER BUT ALSO ON THE MODEL OF THE TRUCK AND THE CITY WHERE IT OPERATES.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2951" y="5793094"/>
            <a:ext cx="140826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799">
                <a:solidFill>
                  <a:srgbClr val="FBFBFB"/>
                </a:solidFill>
                <a:latin typeface="Open Sauce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101" y="5793094"/>
            <a:ext cx="140826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>
                <a:solidFill>
                  <a:srgbClr val="FBFBFB"/>
                </a:solidFill>
                <a:latin typeface="Open Sauce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7548" y="5688319"/>
            <a:ext cx="4754151" cy="273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THE COMPANY SHOULD PAY CLOSER ATTENTION TO EVENTS BECAUSE OUR ANALYSIS HAS SHOWN THAT THEY ARE ONE OF THE REASONS FOR THE HIGH-RISK FACTOR.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6083171" y="8896643"/>
            <a:ext cx="2204829" cy="139035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641858" y="103575"/>
            <a:ext cx="4710410" cy="112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8"/>
              </a:lnSpc>
              <a:spcBef>
                <a:spcPct val="0"/>
              </a:spcBef>
            </a:pPr>
            <a:r>
              <a:rPr lang="en-US" sz="6620" spc="132">
                <a:solidFill>
                  <a:srgbClr val="FBFBFB"/>
                </a:solidFill>
                <a:latin typeface="Open Sauce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1794" y="5688319"/>
            <a:ext cx="5720577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TO MINIMIZE THE RISKS ASSOCIATED WITH DRIVING UNDER CHALLENGING CONDITIONS, IT IS RECOMMENDED TO LOWER THE SPEED OF THE TRUCKS TO IMPROVE THEIR MANEUVERABILITY AND POTENTIALLY REDUCE THE FREQUENCY OF ACCIDENTS.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101" y="1079612"/>
            <a:ext cx="6291114" cy="28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817">
                <a:solidFill>
                  <a:srgbClr val="FBFBFB"/>
                </a:solidFill>
                <a:latin typeface="Open Sauce Bold"/>
              </a:rPr>
              <a:t>________________________________________________________________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2688229"/>
            <a:ext cx="10434893" cy="1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141"/>
              </a:lnSpc>
            </a:pPr>
            <a:r>
              <a:rPr lang="en-US" sz="11529" spc="703">
                <a:solidFill>
                  <a:srgbClr val="FFFFFF"/>
                </a:solidFill>
                <a:latin typeface="Now Bold"/>
              </a:rPr>
              <a:t>THANK YOU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02016" y="0"/>
            <a:ext cx="7514569" cy="10596688"/>
            <a:chOff x="0" y="0"/>
            <a:chExt cx="10019425" cy="141289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909" t="0" r="31844" b="0"/>
            <a:stretch>
              <a:fillRect/>
            </a:stretch>
          </p:blipFill>
          <p:spPr>
            <a:xfrm flipH="false" flipV="false">
              <a:off x="0" y="0"/>
              <a:ext cx="10019425" cy="1412891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06546"/>
            <a:ext cx="8804702" cy="88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82"/>
              </a:lnSpc>
            </a:pPr>
            <a:r>
              <a:rPr lang="en-US" sz="5525">
                <a:solidFill>
                  <a:srgbClr val="000000"/>
                </a:solidFill>
                <a:latin typeface="Open Sauce Bold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219" y="1645633"/>
            <a:ext cx="11829016" cy="324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5779" indent="-267890" lvl="1">
              <a:lnSpc>
                <a:spcPts val="3226"/>
              </a:lnSpc>
              <a:buFont typeface="Arial"/>
              <a:buChar char="•"/>
            </a:pPr>
            <a:r>
              <a:rPr lang="en-US" sz="2481">
                <a:solidFill>
                  <a:srgbClr val="000000"/>
                </a:solidFill>
                <a:latin typeface="Open Sauce Bold"/>
              </a:rPr>
              <a:t>TO ANALYZE DATA AND CREATE DECISION-MAKER REPORTS AND VISUALS USING HADOOP TECHNOLOGIES.</a:t>
            </a:r>
          </a:p>
          <a:p>
            <a:pPr marL="535779" indent="-267890" lvl="1">
              <a:lnSpc>
                <a:spcPts val="3226"/>
              </a:lnSpc>
              <a:buFont typeface="Arial"/>
              <a:buChar char="•"/>
            </a:pPr>
            <a:r>
              <a:rPr lang="en-US" sz="2481">
                <a:solidFill>
                  <a:srgbClr val="000000"/>
                </a:solidFill>
                <a:latin typeface="Open Sauce Bold"/>
              </a:rPr>
              <a:t>T</a:t>
            </a:r>
            <a:r>
              <a:rPr lang="en-US" sz="2481">
                <a:solidFill>
                  <a:srgbClr val="000000"/>
                </a:solidFill>
                <a:latin typeface="Open Sauce Bold"/>
              </a:rPr>
              <a:t>o evaluate location and event instances of each vehicle to enhance truck safety.</a:t>
            </a:r>
          </a:p>
          <a:p>
            <a:pPr marL="535779" indent="-267890" lvl="1">
              <a:lnSpc>
                <a:spcPts val="3226"/>
              </a:lnSpc>
              <a:buFont typeface="Arial"/>
              <a:buChar char="•"/>
            </a:pPr>
            <a:r>
              <a:rPr lang="en-US" sz="2481">
                <a:solidFill>
                  <a:srgbClr val="000000"/>
                </a:solidFill>
                <a:latin typeface="Open Sauce Bold"/>
              </a:rPr>
              <a:t>IDENTIFY DANGEROUS COMMERCIAL TRUCK DRIVERS ACROSS THE COUNTRY.</a:t>
            </a:r>
          </a:p>
          <a:p>
            <a:pPr marL="535779" indent="-267890" lvl="1">
              <a:lnSpc>
                <a:spcPts val="3226"/>
              </a:lnSpc>
              <a:buFont typeface="Arial"/>
              <a:buChar char="•"/>
            </a:pPr>
            <a:r>
              <a:rPr lang="en-US" sz="2481">
                <a:solidFill>
                  <a:srgbClr val="000000"/>
                </a:solidFill>
                <a:latin typeface="Open Sauce Bold"/>
              </a:rPr>
              <a:t>To use truck fleet data to improve risk assessment.</a:t>
            </a:r>
          </a:p>
          <a:p>
            <a:pPr>
              <a:lnSpc>
                <a:spcPts val="322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2497183" y="5086350"/>
            <a:ext cx="15429806" cy="8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sz="5529">
                <a:solidFill>
                  <a:srgbClr val="000000"/>
                </a:solidFill>
                <a:latin typeface="Open Sauce Bold"/>
              </a:rPr>
              <a:t>PROBLEM STATEMENT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219" y="5436997"/>
            <a:ext cx="11741400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TO IDENTIFY DRIVERS WITH HIGHEST RISK FACTOR IN THE STATE OF CALIFORNIA.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TO IDENTIFY BEST TIME FOR SERVICE BASED ON MILES.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PREDICT THE RISK BASED ON EVENTS AND TOTAL MILES DRIVEN.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TO IDENTIFY THE RISKY TRUCKS USED FOR TRANSPORTATION.</a:t>
            </a: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5148" y="0"/>
            <a:ext cx="2314148" cy="4781145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2C8C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35046" y="0"/>
            <a:ext cx="2571967" cy="5802861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36B7D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92763" y="0"/>
            <a:ext cx="2735241" cy="6679512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3CBD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13754" y="-1084"/>
            <a:ext cx="2979675" cy="7662724"/>
            <a:chOff x="0" y="0"/>
            <a:chExt cx="660400" cy="1698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80CD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1347" y="0"/>
            <a:ext cx="2032466" cy="3830278"/>
            <a:chOff x="0" y="0"/>
            <a:chExt cx="660400" cy="1244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277409"/>
            <a:ext cx="1004260" cy="1004260"/>
          </a:xfrm>
          <a:custGeom>
            <a:avLst/>
            <a:gdLst/>
            <a:ahLst/>
            <a:cxnLst/>
            <a:rect r="r" b="b" t="t" l="l"/>
            <a:pathLst>
              <a:path h="1004260" w="1004260">
                <a:moveTo>
                  <a:pt x="0" y="0"/>
                </a:moveTo>
                <a:lnTo>
                  <a:pt x="1004260" y="0"/>
                </a:lnTo>
                <a:lnTo>
                  <a:pt x="1004260" y="1004261"/>
                </a:lnTo>
                <a:lnTo>
                  <a:pt x="0" y="100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68338" y="8014887"/>
            <a:ext cx="11162800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191">
                <a:solidFill>
                  <a:srgbClr val="36B7DA"/>
                </a:solidFill>
                <a:latin typeface="Open Sauce Heavy"/>
              </a:rPr>
              <a:t>PROCESS FLOW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479179" y="0"/>
            <a:ext cx="3339530" cy="8588150"/>
            <a:chOff x="0" y="0"/>
            <a:chExt cx="660400" cy="16983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7BDE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389483" y="370817"/>
            <a:ext cx="1009892" cy="910853"/>
          </a:xfrm>
          <a:custGeom>
            <a:avLst/>
            <a:gdLst/>
            <a:ahLst/>
            <a:cxnLst/>
            <a:rect r="r" b="b" t="t" l="l"/>
            <a:pathLst>
              <a:path h="910853" w="1009892">
                <a:moveTo>
                  <a:pt x="0" y="0"/>
                </a:moveTo>
                <a:lnTo>
                  <a:pt x="1009892" y="0"/>
                </a:lnTo>
                <a:lnTo>
                  <a:pt x="1009892" y="910853"/>
                </a:lnTo>
                <a:lnTo>
                  <a:pt x="0" y="91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982746" y="654598"/>
            <a:ext cx="1252196" cy="767255"/>
          </a:xfrm>
          <a:custGeom>
            <a:avLst/>
            <a:gdLst/>
            <a:ahLst/>
            <a:cxnLst/>
            <a:rect r="r" b="b" t="t" l="l"/>
            <a:pathLst>
              <a:path h="767255" w="1252196">
                <a:moveTo>
                  <a:pt x="0" y="0"/>
                </a:moveTo>
                <a:lnTo>
                  <a:pt x="1252196" y="0"/>
                </a:lnTo>
                <a:lnTo>
                  <a:pt x="1252196" y="767254"/>
                </a:lnTo>
                <a:lnTo>
                  <a:pt x="0" y="767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016937" y="910973"/>
            <a:ext cx="1163093" cy="1051013"/>
          </a:xfrm>
          <a:custGeom>
            <a:avLst/>
            <a:gdLst/>
            <a:ahLst/>
            <a:cxnLst/>
            <a:rect r="r" b="b" t="t" l="l"/>
            <a:pathLst>
              <a:path h="1051013" w="1163093">
                <a:moveTo>
                  <a:pt x="0" y="0"/>
                </a:moveTo>
                <a:lnTo>
                  <a:pt x="1163093" y="0"/>
                </a:lnTo>
                <a:lnTo>
                  <a:pt x="1163093" y="1051013"/>
                </a:lnTo>
                <a:lnTo>
                  <a:pt x="0" y="1051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068083" y="1144400"/>
            <a:ext cx="1271016" cy="1000636"/>
          </a:xfrm>
          <a:custGeom>
            <a:avLst/>
            <a:gdLst/>
            <a:ahLst/>
            <a:cxnLst/>
            <a:rect r="r" b="b" t="t" l="l"/>
            <a:pathLst>
              <a:path h="1000636" w="1271016">
                <a:moveTo>
                  <a:pt x="0" y="0"/>
                </a:moveTo>
                <a:lnTo>
                  <a:pt x="1271017" y="0"/>
                </a:lnTo>
                <a:lnTo>
                  <a:pt x="1271017" y="1000636"/>
                </a:lnTo>
                <a:lnTo>
                  <a:pt x="0" y="1000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392985" y="1421852"/>
            <a:ext cx="1511917" cy="1361273"/>
          </a:xfrm>
          <a:custGeom>
            <a:avLst/>
            <a:gdLst/>
            <a:ahLst/>
            <a:cxnLst/>
            <a:rect r="r" b="b" t="t" l="l"/>
            <a:pathLst>
              <a:path h="1361273" w="1511917">
                <a:moveTo>
                  <a:pt x="0" y="0"/>
                </a:moveTo>
                <a:lnTo>
                  <a:pt x="1511918" y="0"/>
                </a:lnTo>
                <a:lnTo>
                  <a:pt x="1511918" y="1361274"/>
                </a:lnTo>
                <a:lnTo>
                  <a:pt x="0" y="1361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735148" y="1848464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62535" y="2837410"/>
            <a:ext cx="2459375" cy="64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Open Sauce"/>
              </a:rPr>
              <a:t>Moving the data files into HDFS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5371" y="1484104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47638" y="2577497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30696" y="3165705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73904" y="3874975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19257" y="4457295"/>
            <a:ext cx="245937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Open Sauce Bold"/>
              </a:rPr>
              <a:t>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9293" y="1886174"/>
            <a:ext cx="1795330" cy="232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7" spc="37">
                <a:solidFill>
                  <a:srgbClr val="FFFFFF"/>
                </a:solidFill>
                <a:latin typeface="Open Sauce"/>
              </a:rPr>
              <a:t>Download the dataset and Load the files in cloudera server</a:t>
            </a:r>
          </a:p>
          <a:p>
            <a:pPr algn="ctr">
              <a:lnSpc>
                <a:spcPts val="2657"/>
              </a:lnSpc>
            </a:pPr>
          </a:p>
          <a:p>
            <a:pPr algn="ctr">
              <a:lnSpc>
                <a:spcPts val="2657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5409867" y="3232380"/>
            <a:ext cx="2459375" cy="9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Open Sauce"/>
              </a:rPr>
              <a:t>Loading data and Creating tables in HIVE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49746" y="3840486"/>
            <a:ext cx="2459375" cy="131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Open Sauce"/>
              </a:rPr>
              <a:t>Connection establishment and data modelling in tableau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19257" y="5430467"/>
            <a:ext cx="2459375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61">
                <a:solidFill>
                  <a:srgbClr val="FFFFFF"/>
                </a:solidFill>
                <a:latin typeface="Open Sauce"/>
              </a:rPr>
              <a:t>Predictions and insights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73904" y="4824042"/>
            <a:ext cx="245937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FFFFFF"/>
                </a:solidFill>
                <a:latin typeface="Open Sauce"/>
              </a:rPr>
              <a:t>Create visualizations in tableau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660" y="2367117"/>
            <a:ext cx="17742680" cy="3536939"/>
          </a:xfrm>
          <a:custGeom>
            <a:avLst/>
            <a:gdLst/>
            <a:ahLst/>
            <a:cxnLst/>
            <a:rect r="r" b="b" t="t" l="l"/>
            <a:pathLst>
              <a:path h="3536939" w="17742680">
                <a:moveTo>
                  <a:pt x="0" y="0"/>
                </a:moveTo>
                <a:lnTo>
                  <a:pt x="17742680" y="0"/>
                </a:lnTo>
                <a:lnTo>
                  <a:pt x="17742680" y="3536940"/>
                </a:lnTo>
                <a:lnTo>
                  <a:pt x="0" y="353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148441"/>
            <a:ext cx="18288000" cy="4219718"/>
          </a:xfrm>
          <a:custGeom>
            <a:avLst/>
            <a:gdLst/>
            <a:ahLst/>
            <a:cxnLst/>
            <a:rect r="r" b="b" t="t" l="l"/>
            <a:pathLst>
              <a:path h="4219718" w="18288000">
                <a:moveTo>
                  <a:pt x="0" y="0"/>
                </a:moveTo>
                <a:lnTo>
                  <a:pt x="18288000" y="0"/>
                </a:lnTo>
                <a:lnTo>
                  <a:pt x="18288000" y="4219718"/>
                </a:lnTo>
                <a:lnTo>
                  <a:pt x="0" y="4219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688" r="0" b="-110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15450" y="595313"/>
            <a:ext cx="124571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"/>
              </a:rPr>
              <a:t>DATA MODELLING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5711" y="1258536"/>
            <a:ext cx="14116578" cy="8355607"/>
          </a:xfrm>
          <a:custGeom>
            <a:avLst/>
            <a:gdLst/>
            <a:ahLst/>
            <a:cxnLst/>
            <a:rect r="r" b="b" t="t" l="l"/>
            <a:pathLst>
              <a:path h="8355607" w="14116578">
                <a:moveTo>
                  <a:pt x="0" y="0"/>
                </a:moveTo>
                <a:lnTo>
                  <a:pt x="14116578" y="0"/>
                </a:lnTo>
                <a:lnTo>
                  <a:pt x="14116578" y="8355607"/>
                </a:lnTo>
                <a:lnTo>
                  <a:pt x="0" y="835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3311" y="132713"/>
            <a:ext cx="12047171" cy="96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111">
                <a:solidFill>
                  <a:srgbClr val="FFFFFF"/>
                </a:solidFill>
                <a:latin typeface="Open Sauce"/>
              </a:rPr>
              <a:t>Drivers with Highest Risk Factors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5711" y="9708740"/>
            <a:ext cx="14116578" cy="54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  <a:spcBef>
                <a:spcPct val="0"/>
              </a:spcBef>
            </a:pPr>
            <a:r>
              <a:rPr lang="en-US" sz="1717">
                <a:solidFill>
                  <a:srgbClr val="FFFFFF"/>
                </a:solidFill>
                <a:latin typeface="Open Sauce Bold Italics"/>
              </a:rPr>
              <a:t>Driver A97 has the highest risk, however based on data it is considered outlier. Northern part of california has more drivers with higher risk factors.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200276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91966" y="1152583"/>
            <a:ext cx="14104068" cy="8368204"/>
          </a:xfrm>
          <a:custGeom>
            <a:avLst/>
            <a:gdLst/>
            <a:ahLst/>
            <a:cxnLst/>
            <a:rect r="r" b="b" t="t" l="l"/>
            <a:pathLst>
              <a:path h="8368204" w="14104068">
                <a:moveTo>
                  <a:pt x="0" y="0"/>
                </a:moveTo>
                <a:lnTo>
                  <a:pt x="14104068" y="0"/>
                </a:lnTo>
                <a:lnTo>
                  <a:pt x="14104068" y="8368204"/>
                </a:lnTo>
                <a:lnTo>
                  <a:pt x="0" y="836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15209"/>
            <a:ext cx="11563293" cy="91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5639">
                <a:solidFill>
                  <a:srgbClr val="000000"/>
                </a:solidFill>
                <a:latin typeface="Open Sauce"/>
              </a:rPr>
              <a:t>Truck Model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0627" y="9625562"/>
            <a:ext cx="14446746" cy="28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 Bold Italics"/>
              </a:rPr>
              <a:t>After the first 10,00 miles, it s better to service the truck for every 1,500 miles to keep our average number of events below 10.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5117" y="1028700"/>
            <a:ext cx="14063515" cy="8636603"/>
          </a:xfrm>
          <a:custGeom>
            <a:avLst/>
            <a:gdLst/>
            <a:ahLst/>
            <a:cxnLst/>
            <a:rect r="r" b="b" t="t" l="l"/>
            <a:pathLst>
              <a:path h="8636603" w="14063515">
                <a:moveTo>
                  <a:pt x="0" y="0"/>
                </a:moveTo>
                <a:lnTo>
                  <a:pt x="14063515" y="0"/>
                </a:lnTo>
                <a:lnTo>
                  <a:pt x="14063515" y="8636603"/>
                </a:lnTo>
                <a:lnTo>
                  <a:pt x="0" y="8636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9433" y="136156"/>
            <a:ext cx="15669867" cy="78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4"/>
              </a:lnSpc>
              <a:spcBef>
                <a:spcPct val="0"/>
              </a:spcBef>
            </a:pPr>
            <a:r>
              <a:rPr lang="en-US" sz="4610" spc="92">
                <a:solidFill>
                  <a:srgbClr val="FFFFFF"/>
                </a:solidFill>
                <a:latin typeface="Open Sauce"/>
              </a:rPr>
              <a:t>Top Performers with High Mileage and low Riskfactor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4384" y="9758912"/>
            <a:ext cx="16643033" cy="28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817">
                <a:solidFill>
                  <a:srgbClr val="FBFBFB"/>
                </a:solidFill>
                <a:latin typeface="Open Sauce Bold Italics"/>
              </a:rPr>
              <a:t>These drivers are able to cover long distances while minimizing risky driving behaviors, such as speeding, harsh braking, or unsafe lane changes.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823917"/>
          </a:xfrm>
          <a:prstGeom prst="rect">
            <a:avLst/>
          </a:prstGeom>
          <a:solidFill>
            <a:srgbClr val="13538A">
              <a:alpha val="3922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557462" y="1411959"/>
            <a:ext cx="13096877" cy="7533883"/>
          </a:xfrm>
          <a:custGeom>
            <a:avLst/>
            <a:gdLst/>
            <a:ahLst/>
            <a:cxnLst/>
            <a:rect r="r" b="b" t="t" l="l"/>
            <a:pathLst>
              <a:path h="7533883" w="13096877">
                <a:moveTo>
                  <a:pt x="0" y="0"/>
                </a:moveTo>
                <a:lnTo>
                  <a:pt x="13096876" y="0"/>
                </a:lnTo>
                <a:lnTo>
                  <a:pt x="13096876" y="7533883"/>
                </a:lnTo>
                <a:lnTo>
                  <a:pt x="0" y="753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751" y="119063"/>
            <a:ext cx="16230600" cy="9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2"/>
              </a:lnSpc>
            </a:pPr>
            <a:r>
              <a:rPr lang="en-US" sz="5625">
                <a:solidFill>
                  <a:srgbClr val="000000"/>
                </a:solidFill>
                <a:latin typeface="Open Sauce"/>
              </a:rPr>
              <a:t>Drivers with Top Miles and their Riskfactor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7462" y="9248775"/>
            <a:ext cx="13096877" cy="87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831">
                <a:solidFill>
                  <a:srgbClr val="000000"/>
                </a:solidFill>
                <a:latin typeface="Open Sauce Bold Italics"/>
              </a:rPr>
              <a:t>ID’s with high Riskfactor are likely those exceeding the mileage/speed risk criteria. They pose a potentially higher risk due to the combination of risky driving behavior and extensive time spent on the road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0383" y="240931"/>
            <a:ext cx="15669867" cy="78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4"/>
              </a:lnSpc>
              <a:spcBef>
                <a:spcPct val="0"/>
              </a:spcBef>
            </a:pPr>
            <a:r>
              <a:rPr lang="en-US" sz="4610" spc="92">
                <a:solidFill>
                  <a:srgbClr val="FFFFFF"/>
                </a:solidFill>
                <a:latin typeface="Open Sauce"/>
              </a:rPr>
              <a:t>Miles and Gas - based on Demography.</a:t>
            </a:r>
            <a:r>
              <a:rPr lang="en-US" sz="4610" spc="92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37878" y="1028700"/>
            <a:ext cx="16934878" cy="8442637"/>
          </a:xfrm>
          <a:custGeom>
            <a:avLst/>
            <a:gdLst/>
            <a:ahLst/>
            <a:cxnLst/>
            <a:rect r="r" b="b" t="t" l="l"/>
            <a:pathLst>
              <a:path h="8442637" w="16934878">
                <a:moveTo>
                  <a:pt x="0" y="0"/>
                </a:moveTo>
                <a:lnTo>
                  <a:pt x="16934877" y="0"/>
                </a:lnTo>
                <a:lnTo>
                  <a:pt x="16934877" y="8442637"/>
                </a:lnTo>
                <a:lnTo>
                  <a:pt x="0" y="844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263" y="9713962"/>
            <a:ext cx="17520524" cy="28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817">
                <a:solidFill>
                  <a:srgbClr val="FBFBFB"/>
                </a:solidFill>
                <a:latin typeface="Open Sauce Bold Italics"/>
              </a:rPr>
              <a:t>Data-driven insights from geographical analysis and model comparison enable optimized transportation performance . Willits stands as a good example.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DAGDBCjxZuo</dc:identifier>
  <dcterms:modified xsi:type="dcterms:W3CDTF">2011-08-01T06:04:30Z</dcterms:modified>
  <cp:revision>1</cp:revision>
  <dc:title>Trucking Business Logistics Visual Charts Presentation in White and Blue Light Simple Style</dc:title>
</cp:coreProperties>
</file>